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62" r:id="rId4"/>
    <p:sldId id="268" r:id="rId5"/>
    <p:sldId id="269" r:id="rId6"/>
    <p:sldId id="271" r:id="rId7"/>
    <p:sldId id="264" r:id="rId8"/>
    <p:sldId id="265" r:id="rId9"/>
    <p:sldId id="266" r:id="rId10"/>
    <p:sldId id="267" r:id="rId11"/>
    <p:sldId id="272" r:id="rId12"/>
    <p:sldId id="270" r:id="rId13"/>
    <p:sldId id="273" r:id="rId14"/>
    <p:sldId id="276" r:id="rId15"/>
    <p:sldId id="277" r:id="rId16"/>
    <p:sldId id="274" r:id="rId17"/>
    <p:sldId id="275" r:id="rId18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5F947"/>
    <a:srgbClr val="03E104"/>
    <a:srgbClr val="0597FE"/>
    <a:srgbClr val="0D8697"/>
    <a:srgbClr val="C6247A"/>
    <a:srgbClr val="C52378"/>
    <a:srgbClr val="98124D"/>
    <a:srgbClr val="853E5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025" autoAdjust="0"/>
    <p:restoredTop sz="96433" autoAdjust="0"/>
  </p:normalViewPr>
  <p:slideViewPr>
    <p:cSldViewPr snapToGrid="0">
      <p:cViewPr varScale="1">
        <p:scale>
          <a:sx n="35" d="100"/>
          <a:sy n="35" d="100"/>
        </p:scale>
        <p:origin x="-131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D61C8-E602-426B-970A-4CBF34EC20D0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F181C5-740B-463F-B6B9-F857588A56C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13FE5C-EBE9-4DEF-A7DC-2F3D74682DCA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E2BF2-29EC-4925-816F-CCF5204DB96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BA8D7-4DA5-4523-9721-AA1E16C762CC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5F24E9-0142-4282-985E-37C0D154C5C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E8DF7-BBF9-449B-A274-B110F53FD695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3C748-8393-4679-B5B7-F97EA651A28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BFFB60-F58C-4A23-A9BC-C818AA7CF6B1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5F8964-F58E-4DD0-B793-DD03C78D771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42C6D-D659-48E5-AB22-D9DB42F60041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E0BFA-F69A-4160-8A5C-5A4773C4D11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1D860-EC35-44B0-B241-F2E1A36896D6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895DFE-FA0F-474E-906B-33E018DD62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17E5E2-47D6-4D64-8F86-1C03BD820355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933A3-1DFA-4863-8C54-BB24C8BB48E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0957E-A936-4C0B-B8D8-C1E30F89B263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05508B-E5BE-4F1A-A5EA-FC20BC281D0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8DB84-F84D-4E27-A3EB-3099FE547D36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0D50B8-0C71-4A4C-998F-400364B4BF9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D8387B-358B-4D1B-98A3-5AB22CDDE335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3161A3-F691-4571-8FB2-7E63CF076A5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C21DC6-A123-43D9-B344-91EE5F3F7B04}" type="datetimeFigureOut">
              <a:rPr lang="ru-RU"/>
              <a:pPr>
                <a:defRPr/>
              </a:pPr>
              <a:t>21.04.2020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37FB1A11-C8E5-466F-BF6A-95EDF0DB7A48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4%D1%8B%D1%85%D0%B0%D1%82%D0%B5%D0%BB%D1%8C%D0%BD%D0%B0%D1%8F_%D0%BD%D0%B5%D0%B4%D0%BE%D1%81%D1%82%D0%B0%D1%82%D0%BE%D1%87%D0%BD%D0%BE%D1%81%D1%82%D1%8C" TargetMode="External"/><Relationship Id="rId3" Type="http://schemas.openxmlformats.org/officeDocument/2006/relationships/hyperlink" Target="https://ru.wikipedia.org/wiki/%D0%9A%D0%BE%D1%80%D0%BE%D0%BD%D0%B0%D0%B2%D0%B8%D1%80%D1%83%D1%81%D1%8B" TargetMode="External"/><Relationship Id="rId7" Type="http://schemas.openxmlformats.org/officeDocument/2006/relationships/hyperlink" Target="https://ru.wikipedia.org/wiki/%D0%9E%D1%81%D1%82%D1%80%D1%8B%D0%B9_%D1%80%D0%B5%D1%81%D0%BF%D0%B8%D1%80%D0%B0%D1%82%D0%BE%D1%80%D0%BD%D1%8B%D0%B9_%D0%B4%D0%B8%D1%81%D1%82%D1%80%D0%B5%D1%81%D1%81-%D1%81%D0%B8%D0%BD%D0%B4%D1%80%D0%BE%D0%BC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92%D0%B8%D1%80%D1%83%D1%81%D0%BD%D0%B0%D1%8F_%D0%BF%D0%BD%D0%B5%D0%B2%D0%BC%D0%BE%D0%BD%D0%B8%D1%8F" TargetMode="External"/><Relationship Id="rId5" Type="http://schemas.openxmlformats.org/officeDocument/2006/relationships/hyperlink" Target="https://ru.wikipedia.org/wiki/%D0%9E%D1%81%D1%82%D1%80%D0%B0%D1%8F_%D1%80%D0%B5%D1%81%D0%BF%D0%B8%D1%80%D0%B0%D1%82%D0%BE%D1%80%D0%BD%D0%B0%D1%8F_%D0%B2%D0%B8%D1%80%D1%83%D1%81%D0%BD%D0%B0%D1%8F_%D0%B8%D0%BD%D1%84%D0%B5%D0%BA%D1%86%D0%B8%D1%8F" TargetMode="External"/><Relationship Id="rId4" Type="http://schemas.openxmlformats.org/officeDocument/2006/relationships/hyperlink" Target="https://ru.wikipedia.org/wiki/SARS-CoV-2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ussianfood.com/" TargetMode="External"/><Relationship Id="rId3" Type="http://schemas.openxmlformats.org/officeDocument/2006/relationships/hyperlink" Target="https://zoolife.online/" TargetMode="External"/><Relationship Id="rId7" Type="http://schemas.openxmlformats.org/officeDocument/2006/relationships/hyperlink" Target="https://www.louvre.fr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louvre.fr/en/visites-en-ligne" TargetMode="External"/><Relationship Id="rId5" Type="http://schemas.openxmlformats.org/officeDocument/2006/relationships/hyperlink" Target="https://lifehacker.ru/20-veb-kamer-zoopark" TargetMode="External"/><Relationship Id="rId4" Type="http://schemas.openxmlformats.org/officeDocument/2006/relationships/hyperlink" Target="https://www.geocam.ru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kaksozdatsvojblog.com/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lanetarium-moscow.ru/" TargetMode="External"/><Relationship Id="rId4" Type="http://schemas.openxmlformats.org/officeDocument/2006/relationships/hyperlink" Target="https://accessmars.withgoogle.com/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NycCDlX2TG8" TargetMode="External"/><Relationship Id="rId3" Type="http://schemas.openxmlformats.org/officeDocument/2006/relationships/hyperlink" Target="https://kids.teatr-live.ru/2020/03/detskie-spektakli-onlajn" TargetMode="External"/><Relationship Id="rId7" Type="http://schemas.openxmlformats.org/officeDocument/2006/relationships/hyperlink" Target="https://yandex.ru/video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watch?v=fzTHnyzLxhk" TargetMode="External"/><Relationship Id="rId5" Type="http://schemas.openxmlformats.org/officeDocument/2006/relationships/hyperlink" Target="https://www.culture.ru/" TargetMode="External"/><Relationship Id="rId4" Type="http://schemas.openxmlformats.org/officeDocument/2006/relationships/hyperlink" Target="https://www.osd.ru/museum.asp" TargetMode="External"/><Relationship Id="rId9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092200" y="655638"/>
            <a:ext cx="7273925" cy="48307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sz="4400" b="1" kern="0" dirty="0">
              <a:solidFill>
                <a:srgbClr val="073E87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j-ea"/>
              <a:cs typeface="+mj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kern="0" dirty="0">
                <a:solidFill>
                  <a:srgbClr val="073E8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Методические </a:t>
            </a:r>
            <a:r>
              <a:rPr lang="ru-RU" sz="4400" b="1" kern="0">
                <a:solidFill>
                  <a:srgbClr val="073E8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рекомендации родителям </a:t>
            </a:r>
            <a:r>
              <a:rPr lang="ru-RU" sz="4400" b="1" kern="0" dirty="0">
                <a:solidFill>
                  <a:srgbClr val="073E8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  <a:t>во время карантина </a:t>
            </a:r>
            <a:br>
              <a:rPr lang="ru-RU" sz="4400" b="1" kern="0" dirty="0">
                <a:solidFill>
                  <a:srgbClr val="073E87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rPr>
            </a:br>
            <a:endParaRPr lang="ru-RU" sz="4400" b="1" kern="0" dirty="0">
              <a:solidFill>
                <a:srgbClr val="073E87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j-ea"/>
              <a:cs typeface="+mj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kern="0" dirty="0">
                <a:solidFill>
                  <a:srgbClr val="073E87">
                    <a:lumMod val="75000"/>
                  </a:srgbClr>
                </a:solidFill>
                <a:latin typeface="+mn-lt"/>
                <a:ea typeface="+mj-ea"/>
                <a:cs typeface="+mj-cs"/>
              </a:rPr>
              <a:t>         </a:t>
            </a:r>
            <a:r>
              <a:rPr lang="ru-RU" sz="4400" b="1" kern="0" dirty="0" err="1">
                <a:solidFill>
                  <a:srgbClr val="073E87">
                    <a:lumMod val="75000"/>
                  </a:srgbClr>
                </a:solidFill>
                <a:latin typeface="+mn-lt"/>
                <a:ea typeface="+mj-ea"/>
                <a:cs typeface="+mj-cs"/>
              </a:rPr>
              <a:t>Коронавируса</a:t>
            </a:r>
            <a:endParaRPr lang="ru-RU" sz="4400" b="1" kern="0" dirty="0">
              <a:solidFill>
                <a:srgbClr val="073E87">
                  <a:lumMod val="75000"/>
                </a:srgbClr>
              </a:solidFill>
              <a:latin typeface="+mn-lt"/>
              <a:ea typeface="+mj-ea"/>
              <a:cs typeface="+mj-cs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kern="0" dirty="0">
                <a:solidFill>
                  <a:srgbClr val="073E87">
                    <a:lumMod val="75000"/>
                  </a:srgbClr>
                </a:solidFill>
                <a:latin typeface="+mn-lt"/>
                <a:ea typeface="+mj-ea"/>
                <a:cs typeface="+mj-cs"/>
              </a:rPr>
              <a:t>          </a:t>
            </a:r>
            <a:r>
              <a:rPr lang="ru-RU" sz="4400" kern="0" dirty="0">
                <a:solidFill>
                  <a:srgbClr val="073E87">
                    <a:lumMod val="75000"/>
                  </a:srgbClr>
                </a:solidFill>
                <a:latin typeface="+mn-lt"/>
                <a:ea typeface="+mj-ea"/>
                <a:cs typeface="+mj-cs"/>
              </a:rPr>
              <a:t> </a:t>
            </a:r>
            <a:r>
              <a:rPr lang="en-US" sz="4400" kern="0" dirty="0">
                <a:solidFill>
                  <a:srgbClr val="073E87">
                    <a:lumMod val="75000"/>
                  </a:srgbClr>
                </a:solidFill>
                <a:latin typeface="+mn-lt"/>
                <a:ea typeface="+mj-ea"/>
                <a:cs typeface="+mj-cs"/>
              </a:rPr>
              <a:t>Covid-19</a:t>
            </a:r>
            <a:endParaRPr lang="ru-RU" kern="0" dirty="0">
              <a:solidFill>
                <a:sysClr val="windowText" lastClr="0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968375" y="695325"/>
            <a:ext cx="7466013" cy="1385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ru-RU" sz="2800" b="1" u="sng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Памятка для родителей</a:t>
            </a:r>
          </a:p>
          <a:p>
            <a:pPr algn="ctr" eaLnBrk="1" hangingPunct="1"/>
            <a:r>
              <a:rPr lang="ru-RU" sz="2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«Коронавирус! Как не заразиться!?»</a:t>
            </a:r>
            <a:r>
              <a:rPr lang="ru-RU" sz="2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>
              <a:solidFill>
                <a:srgbClr val="C00000"/>
              </a:solidFill>
            </a:endParaRPr>
          </a:p>
        </p:txBody>
      </p:sp>
      <p:sp>
        <p:nvSpPr>
          <p:cNvPr id="3076" name="Прямоугольник 8"/>
          <p:cNvSpPr>
            <a:spLocks noChangeArrowheads="1"/>
          </p:cNvSpPr>
          <p:nvPr/>
        </p:nvSpPr>
        <p:spPr bwMode="auto">
          <a:xfrm>
            <a:off x="750888" y="1793875"/>
            <a:ext cx="77787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400" b="1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Коронавирусная инфекция -</a:t>
            </a:r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 потенциально тяжёлая острая респираторная инфекция, вызываемая </a:t>
            </a:r>
            <a:r>
              <a:rPr lang="ru-RU" sz="240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  <a:hlinkClick r:id="rId3" tooltip="Коронавирусы"/>
              </a:rPr>
              <a:t>коронавирусом</a:t>
            </a:r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  <a:hlinkClick r:id="rId4" tooltip="SARS-CoV-2"/>
              </a:rPr>
              <a:t>SARS-CoV-2</a:t>
            </a:r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. Представляет собой опасное заболевание, которое может протекать как в форме </a:t>
            </a:r>
            <a:r>
              <a:rPr lang="ru-RU" sz="240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  <a:hlinkClick r:id="rId5" tooltip="Острая респираторная вирусная инфекция"/>
              </a:rPr>
              <a:t>острой респираторной вирусной инфекции</a:t>
            </a:r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лёгкого течения, так и в тяжёлой форме, специфические осложнения которой могут включать </a:t>
            </a:r>
            <a:r>
              <a:rPr lang="ru-RU" sz="240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  <a:hlinkClick r:id="rId6" tooltip="Вирусная пневмония"/>
              </a:rPr>
              <a:t>вирусную пневмонию</a:t>
            </a:r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, влекущую за собой </a:t>
            </a:r>
          </a:p>
          <a:p>
            <a:pPr algn="ctr" eaLnBrk="1" hangingPunct="1"/>
            <a:r>
              <a:rPr lang="ru-RU" sz="240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  <a:hlinkClick r:id="rId7" tooltip="Острый респираторный дистресс-синдром"/>
              </a:rPr>
              <a:t>острый респираторный дистресс-синдром</a:t>
            </a:r>
            <a:endParaRPr lang="ru-RU" sz="2400">
              <a:solidFill>
                <a:srgbClr val="0B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или</a:t>
            </a:r>
          </a:p>
          <a:p>
            <a:pPr algn="ctr" eaLnBrk="1" hangingPunct="1"/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  <a:hlinkClick r:id="rId8" tooltip="Дыхательная недостаточность"/>
              </a:rPr>
              <a:t>дыхательную недостаточность</a:t>
            </a:r>
            <a:endParaRPr lang="ru-RU" sz="2400">
              <a:solidFill>
                <a:srgbClr val="0B008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2400">
                <a:solidFill>
                  <a:srgbClr val="222222"/>
                </a:solidFill>
                <a:latin typeface="Times New Roman" pitchFamily="18" charset="0"/>
                <a:cs typeface="Times New Roman" pitchFamily="18" charset="0"/>
              </a:rPr>
              <a:t> с риском смерти.</a:t>
            </a:r>
            <a:endParaRPr lang="ru-RU" sz="24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77875" y="600075"/>
            <a:ext cx="7656513" cy="1385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/>
            <a:r>
              <a:rPr lang="ru-RU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же распознать эту, совершенно незнакомую нам инфекцию???</a:t>
            </a:r>
            <a:r>
              <a:rPr lang="ru-RU" sz="2800">
                <a:solidFill>
                  <a:srgbClr val="0B87D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>
                <a:solidFill>
                  <a:srgbClr val="0B87D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>
              <a:solidFill>
                <a:srgbClr val="000000"/>
              </a:solidFill>
            </a:endParaRPr>
          </a:p>
        </p:txBody>
      </p:sp>
      <p:sp>
        <p:nvSpPr>
          <p:cNvPr id="4100" name="Прямоугольник 3"/>
          <p:cNvSpPr>
            <a:spLocks noChangeArrowheads="1"/>
          </p:cNvSpPr>
          <p:nvPr/>
        </p:nvSpPr>
        <p:spPr bwMode="auto">
          <a:xfrm>
            <a:off x="777875" y="1509713"/>
            <a:ext cx="7546975" cy="474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20000"/>
              </a:spcBef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Внезапность.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Это главное отличие от ОРВИ, при котором заболевание развивается постепенно. Еще 5 минут назад человек нормально себя чувствовал, вдруг у него высокая температура.</a:t>
            </a:r>
            <a:endParaRPr lang="ru-RU">
              <a:solidFill>
                <a:srgbClr val="0B87D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Температура выше 38°.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Повышение температуры тела может быть в пределах 38–39,5 °С. Такие показатели говорят о вирусе гриппа в организме. При обычном ОРВИ температура, как правило, до 38°С.</a:t>
            </a:r>
            <a:endParaRPr lang="ru-RU">
              <a:solidFill>
                <a:srgbClr val="0B87D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Сухой и навязчивый кашель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Зафиксирован в 80% всех больных. Он может быть несильный, но утомительный. Человек никак не может откашляться. Во время ОРВИ кашель или влажный, или его нет вообще. Иногда он появляется на 2–3-й день болезни.</a:t>
            </a:r>
            <a:endParaRPr lang="ru-RU">
              <a:solidFill>
                <a:srgbClr val="0B87D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Одышка, боль в груди, тахикардия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На начальных этапах заболевания этих симптомов нет вообще.</a:t>
            </a:r>
            <a:endParaRPr lang="ru-RU">
              <a:solidFill>
                <a:srgbClr val="0B87D6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spcBef>
                <a:spcPct val="20000"/>
              </a:spcBef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Слабость, утомляемость, усталость</a:t>
            </a: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При ОРВИ эти симптомы тоже есть, но не такие сильные, как у больных гриппом с вирусом типа 2019 nCoV. Слабость настолько сильная, что человек не может поднять руку и сделать шаг.</a:t>
            </a:r>
            <a:endParaRPr lang="ru-RU">
              <a:solidFill>
                <a:srgbClr val="0B87D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Прямоугольник 2"/>
          <p:cNvSpPr>
            <a:spLocks noChangeArrowheads="1"/>
          </p:cNvSpPr>
          <p:nvPr/>
        </p:nvSpPr>
        <p:spPr bwMode="auto">
          <a:xfrm>
            <a:off x="2224088" y="763588"/>
            <a:ext cx="4449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Осложнения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55675" y="1570038"/>
            <a:ext cx="7315200" cy="313848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Пневмония</a:t>
            </a: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Бронхит  </a:t>
            </a: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Синусит 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Энцефалит, менингит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Осложнения беременности, развитие патологии плода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Обострение хронических заболеваний</a:t>
            </a: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Лечение заболевания проводится под контролем врача, который только после осмотра пациента назначает схему лечения и дает другие рекомендации. Заболевший должен соблюдать постельный режим, полноценно питаться и пить больше жидкости.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Заголовок 2"/>
          <p:cNvSpPr>
            <a:spLocks noGrp="1"/>
          </p:cNvSpPr>
          <p:nvPr>
            <p:ph type="ctrTitle"/>
          </p:nvPr>
        </p:nvSpPr>
        <p:spPr>
          <a:xfrm>
            <a:off x="668338" y="0"/>
            <a:ext cx="7250112" cy="3302000"/>
          </a:xfrm>
        </p:spPr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Особо тяжело переносят инфекцию пожилые люди, для этой возрастной  группы очень опасны осложнения, которые могут развитваться во время заболевания. Для пожилых людей, также, как и</a:t>
            </a: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smtClean="0">
                <a:latin typeface="Times New Roman" pitchFamily="18" charset="0"/>
                <a:cs typeface="Times New Roman" pitchFamily="18" charset="0"/>
              </a:rPr>
            </a:br>
            <a:endParaRPr lang="ru-RU" sz="18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8" name="Прямоугольник 4"/>
          <p:cNvSpPr>
            <a:spLocks noChangeArrowheads="1"/>
          </p:cNvSpPr>
          <p:nvPr/>
        </p:nvSpPr>
        <p:spPr bwMode="auto">
          <a:xfrm>
            <a:off x="1938338" y="709613"/>
            <a:ext cx="541813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кого наиболее опасна </a:t>
            </a:r>
          </a:p>
          <a:p>
            <a:pPr algn="ctr" eaLnBrk="1" hangingPunct="1"/>
            <a:r>
              <a:rPr lang="ru-RU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встреча с вирусом?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9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76938" y="2933700"/>
            <a:ext cx="2498725" cy="290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668338" y="2805113"/>
            <a:ext cx="6156325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людей с хроническими заболеваниями, вирус опасен по причине ослабленной иммунной системы.</a:t>
            </a:r>
            <a:b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Дети подвержены инфицированию вирусами, затрагивающими органы дыхания, как и взрослые,коронавирусная инфекция</a:t>
            </a:r>
            <a:b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не является исключением.</a:t>
            </a:r>
            <a:b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Отмечается, что молодой организм лучше переносит воздействие коронавируса, избегая возможных последствий.</a:t>
            </a:r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Прямоугольник 2"/>
          <p:cNvSpPr>
            <a:spLocks noChangeArrowheads="1"/>
          </p:cNvSpPr>
          <p:nvPr/>
        </p:nvSpPr>
        <p:spPr bwMode="auto">
          <a:xfrm>
            <a:off x="1597025" y="682625"/>
            <a:ext cx="58134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защитить пожилых людей?</a:t>
            </a:r>
          </a:p>
        </p:txBody>
      </p:sp>
      <p:sp>
        <p:nvSpPr>
          <p:cNvPr id="7172" name="Прямоугольник 3"/>
          <p:cNvSpPr>
            <a:spLocks noChangeArrowheads="1"/>
          </p:cNvSpPr>
          <p:nvPr/>
        </p:nvSpPr>
        <p:spPr bwMode="auto">
          <a:xfrm>
            <a:off x="873125" y="1304925"/>
            <a:ext cx="7507288" cy="446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</a:pPr>
            <a:r>
              <a:rPr lang="ru-RU">
                <a:solidFill>
                  <a:srgbClr val="222426"/>
                </a:solidFill>
                <a:latin typeface="YS Text"/>
              </a:rPr>
              <a:t>Главная задача - </a:t>
            </a:r>
            <a:r>
              <a:rPr lang="ru-RU">
                <a:solidFill>
                  <a:srgbClr val="222426"/>
                </a:solidFill>
                <a:latin typeface="Helvetica Neue"/>
              </a:rPr>
              <a:t>изолировать их от мест скопления людей</a:t>
            </a:r>
            <a:r>
              <a:rPr lang="ru-RU">
                <a:solidFill>
                  <a:srgbClr val="222426"/>
                </a:solidFill>
                <a:latin typeface="YS Text"/>
              </a:rPr>
              <a:t>: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Calibri Light" pitchFamily="34" charset="0"/>
              <a:buAutoNum type="arabicPeriod"/>
            </a:pPr>
            <a:r>
              <a:rPr lang="ru-RU">
                <a:solidFill>
                  <a:srgbClr val="222426"/>
                </a:solidFill>
                <a:latin typeface="YS Text"/>
              </a:rPr>
              <a:t> Если есть возможность — </a:t>
            </a:r>
            <a:r>
              <a:rPr lang="ru-RU">
                <a:solidFill>
                  <a:srgbClr val="222426"/>
                </a:solidFill>
                <a:latin typeface="Helvetica Neue"/>
              </a:rPr>
              <a:t>отправьте своих близких на дачу</a:t>
            </a:r>
            <a:r>
              <a:rPr lang="ru-RU">
                <a:solidFill>
                  <a:srgbClr val="222426"/>
                </a:solidFill>
                <a:latin typeface="YS Text"/>
              </a:rPr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Calibri Light" pitchFamily="34" charset="0"/>
              <a:buAutoNum type="arabicPeriod"/>
            </a:pPr>
            <a:r>
              <a:rPr lang="ru-RU">
                <a:solidFill>
                  <a:srgbClr val="222426"/>
                </a:solidFill>
                <a:latin typeface="Helvetica Neue"/>
              </a:rPr>
              <a:t> Запаситесь лекарствами</a:t>
            </a:r>
            <a:r>
              <a:rPr lang="ru-RU">
                <a:solidFill>
                  <a:srgbClr val="222426"/>
                </a:solidFill>
                <a:latin typeface="YS Text"/>
              </a:rPr>
              <a:t>, которые ваши близкие принимают постоянно (от давления, диабета и так далее), чтобы предотвратить их походы в аптеку.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Calibri Light" pitchFamily="34" charset="0"/>
              <a:buAutoNum type="arabicPeriod"/>
            </a:pPr>
            <a:r>
              <a:rPr lang="ru-RU">
                <a:solidFill>
                  <a:srgbClr val="222426"/>
                </a:solidFill>
                <a:latin typeface="Helvetica Neue"/>
              </a:rPr>
              <a:t> Организуйте доставку еды и других необходимых вещей домой</a:t>
            </a:r>
            <a:r>
              <a:rPr lang="ru-RU">
                <a:solidFill>
                  <a:srgbClr val="222426"/>
                </a:solidFill>
                <a:latin typeface="YS Text"/>
              </a:rPr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Calibri Light" pitchFamily="34" charset="0"/>
              <a:buAutoNum type="arabicPeriod"/>
            </a:pPr>
            <a:r>
              <a:rPr lang="ru-RU">
                <a:solidFill>
                  <a:srgbClr val="222426"/>
                </a:solidFill>
                <a:latin typeface="YS Text"/>
              </a:rPr>
              <a:t> При необходимости посещения общественных мест - </a:t>
            </a:r>
            <a:r>
              <a:rPr lang="ru-RU">
                <a:solidFill>
                  <a:srgbClr val="222426"/>
                </a:solidFill>
                <a:latin typeface="Helvetica Neue"/>
              </a:rPr>
              <a:t>вызывайте такси </a:t>
            </a:r>
            <a:r>
              <a:rPr lang="ru-RU">
                <a:solidFill>
                  <a:srgbClr val="222426"/>
                </a:solidFill>
                <a:latin typeface="YS Text"/>
              </a:rPr>
              <a:t>или </a:t>
            </a:r>
            <a:r>
              <a:rPr lang="ru-RU">
                <a:solidFill>
                  <a:srgbClr val="222426"/>
                </a:solidFill>
                <a:latin typeface="Helvetica Neue"/>
              </a:rPr>
              <a:t>пользуйтесь личным транспортом</a:t>
            </a:r>
            <a:r>
              <a:rPr lang="ru-RU">
                <a:solidFill>
                  <a:srgbClr val="222426"/>
                </a:solidFill>
                <a:latin typeface="YS Text"/>
              </a:rPr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Calibri Light" pitchFamily="34" charset="0"/>
              <a:buAutoNum type="arabicPeriod"/>
            </a:pPr>
            <a:r>
              <a:rPr lang="ru-RU">
                <a:solidFill>
                  <a:srgbClr val="222426"/>
                </a:solidFill>
                <a:latin typeface="Helvetica Neue"/>
              </a:rPr>
              <a:t> В случае появления симптомов недомогания - обязательно вызывайте скорую (103 с мобильного).</a:t>
            </a:r>
            <a:r>
              <a:rPr lang="ru-RU">
                <a:solidFill>
                  <a:srgbClr val="222426"/>
                </a:solidFill>
                <a:latin typeface="YS Text"/>
              </a:rPr>
              <a:t> У пожилых вирусные заболевания часто проходят без температуры и в более смазанной форме, поэтому даже на слабые симптомы ОРВИ старайтесь реагировать оперативно.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Прямоугольник 4"/>
          <p:cNvSpPr>
            <a:spLocks noChangeArrowheads="1"/>
          </p:cNvSpPr>
          <p:nvPr/>
        </p:nvSpPr>
        <p:spPr bwMode="auto">
          <a:xfrm>
            <a:off x="1801813" y="614363"/>
            <a:ext cx="61547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30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не заразиться? Защити себя</a:t>
            </a:r>
            <a:endParaRPr lang="ru-RU" sz="3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6" name="Прямоугольник 5"/>
          <p:cNvSpPr>
            <a:spLocks noChangeArrowheads="1"/>
          </p:cNvSpPr>
          <p:nvPr/>
        </p:nvSpPr>
        <p:spPr bwMode="auto">
          <a:xfrm>
            <a:off x="914400" y="1446213"/>
            <a:ext cx="7573963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Мыть руки после посещения любых общественных мест, транспорта, прикосновений к дверным ручкам, деньгам, оргтехнике общественного пользования на рабочем месте, перед едой и приготовлением пищи. Уделите особое внимание тщательному намыливанию (не менее 20 секунд), и последующему полному осушению рук.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После возвращения с улицы домой - вымыть руки и лицо с мылом, промыть нос изотоническим раствором соли.</a:t>
            </a: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Прикасаться к лицу, глазам- только недавно вымытыми руками. При отсутствии доступа к воде и мылу, для очистки рук использовать дезинфицирующие средства на спиртовой основе. Или воспользоваться одноразовой салфеткой, при необходимости прикосновения к глазам или носу.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7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3525" y="4578350"/>
            <a:ext cx="1611313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3588" y="547688"/>
            <a:ext cx="7739062" cy="575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955675" y="504825"/>
            <a:ext cx="7273925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выходить из дома весь период карантина</a:t>
            </a:r>
            <a:b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Избегать близких контактов и пребывания в одном помещении с людьми, людьми имеющими видимые признаки ОРВИ/ коронавируса (кашель, чихание, выделения из носа).</a:t>
            </a: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Надевать одноразовую медицинскую маску в людных местах и транспорте. Менять маску на новую надо каждые 2-3 часа, повторно использовать маску нельзя.</a:t>
            </a: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Ограничить приветственные рукопожатия, поцелуи и объятия.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4" name="Рисунок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00838" y="1328738"/>
            <a:ext cx="1230312" cy="122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5" name="Рисунок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94100" y="4981575"/>
            <a:ext cx="1304925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Рисунок 9"/>
          <p:cNvSpPr>
            <a:spLocks noChangeAspect="1"/>
          </p:cNvSpPr>
          <p:nvPr/>
        </p:nvSpPr>
        <p:spPr bwMode="auto">
          <a:xfrm>
            <a:off x="5168900" y="3271838"/>
            <a:ext cx="1246188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77875" y="573088"/>
            <a:ext cx="7724775" cy="78486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пользоваться общими полотенцами.</a:t>
            </a: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Не прикасаться голыми руками к дверным ручкам, перилам, другим предметам и поверхностям в общественных пространствах.</a:t>
            </a: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Чаще проветривать помещения.</a:t>
            </a: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1" hangingPunct="1">
              <a:buSzPts val="1000"/>
              <a:buFont typeface="Symbol" pitchFamily="18" charset="2"/>
              <a:buChar char=""/>
              <a:tabLst>
                <a:tab pos="457200" algn="l"/>
              </a:tabLst>
            </a:pP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8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49838" y="573088"/>
            <a:ext cx="3452812" cy="211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4925" y="3443288"/>
            <a:ext cx="1970088" cy="175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Рисунок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95938" y="4383088"/>
            <a:ext cx="2660650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Прямоугольник 2"/>
          <p:cNvSpPr>
            <a:spLocks noChangeArrowheads="1"/>
          </p:cNvSpPr>
          <p:nvPr/>
        </p:nvSpPr>
        <p:spPr bwMode="auto">
          <a:xfrm>
            <a:off x="804863" y="682625"/>
            <a:ext cx="717867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>
                <a:solidFill>
                  <a:srgbClr val="222426"/>
                </a:solidFill>
                <a:latin typeface="Times New Roman" pitchFamily="18" charset="0"/>
                <a:cs typeface="Times New Roman" pitchFamily="18" charset="0"/>
              </a:rPr>
              <a:t>Не ходите дома в уличной одежде.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ru-RU">
              <a:solidFill>
                <a:srgbClr val="2224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>
                <a:solidFill>
                  <a:srgbClr val="222426"/>
                </a:solidFill>
                <a:latin typeface="Times New Roman" pitchFamily="18" charset="0"/>
                <a:cs typeface="Times New Roman" pitchFamily="18" charset="0"/>
              </a:rPr>
              <a:t>Не зовите гостей и не ходите в гости.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ru-RU">
              <a:solidFill>
                <a:srgbClr val="2224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ru-RU">
              <a:solidFill>
                <a:srgbClr val="2224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ru-RU">
              <a:solidFill>
                <a:srgbClr val="2224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>
                <a:solidFill>
                  <a:srgbClr val="222426"/>
                </a:solidFill>
                <a:latin typeface="Times New Roman" pitchFamily="18" charset="0"/>
                <a:cs typeface="Times New Roman" pitchFamily="18" charset="0"/>
              </a:rPr>
              <a:t>Следите за влажностью помещения.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ru-RU">
              <a:solidFill>
                <a:srgbClr val="222426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ru-RU">
                <a:solidFill>
                  <a:srgbClr val="222426"/>
                </a:solidFill>
                <a:latin typeface="Times New Roman" pitchFamily="18" charset="0"/>
                <a:cs typeface="Times New Roman" pitchFamily="18" charset="0"/>
              </a:rPr>
              <a:t>Пейте больше жидкости — обезвоживание приводит к сухости слизистых и снижает их защитную функцию.</a:t>
            </a:r>
          </a:p>
          <a:p>
            <a:pPr marL="285750" indent="-285750" eaLnBrk="1" hangingPunct="1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endParaRPr lang="ru-RU">
              <a:solidFill>
                <a:srgbClr val="22242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2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31988" y="1878013"/>
            <a:ext cx="1357312" cy="135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Рисунок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65800" y="576263"/>
            <a:ext cx="1303338" cy="130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Рисунок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80038" y="2560638"/>
            <a:ext cx="1689100" cy="139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Рисунок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31988" y="4745038"/>
            <a:ext cx="52609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Прямоугольник 2"/>
          <p:cNvSpPr>
            <a:spLocks noChangeArrowheads="1"/>
          </p:cNvSpPr>
          <p:nvPr/>
        </p:nvSpPr>
        <p:spPr bwMode="auto">
          <a:xfrm>
            <a:off x="1528763" y="655638"/>
            <a:ext cx="63738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 i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Как объяснить происходящее детям?</a:t>
            </a:r>
            <a:endParaRPr lang="ru-RU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Прямоугольник 3"/>
          <p:cNvSpPr>
            <a:spLocks noChangeArrowheads="1"/>
          </p:cNvSpPr>
          <p:nvPr/>
        </p:nvSpPr>
        <p:spPr bwMode="auto">
          <a:xfrm>
            <a:off x="1433513" y="1301750"/>
            <a:ext cx="6564312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107000"/>
              </a:lnSpc>
              <a:spcAft>
                <a:spcPts val="800"/>
              </a:spcAft>
            </a:pPr>
            <a:r>
              <a:rPr lang="ru-RU" sz="1100">
                <a:ea typeface="Calibri" pitchFamily="34" charset="0"/>
                <a:cs typeface="Times New Roman" pitchFamily="18" charset="0"/>
              </a:rPr>
              <a:t> </a:t>
            </a:r>
          </a:p>
        </p:txBody>
      </p:sp>
      <p:pic>
        <p:nvPicPr>
          <p:cNvPr id="13317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1988" y="3343275"/>
            <a:ext cx="2660650" cy="291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Прямоугольник 5"/>
          <p:cNvSpPr>
            <a:spLocks noChangeArrowheads="1"/>
          </p:cNvSpPr>
          <p:nvPr/>
        </p:nvSpPr>
        <p:spPr bwMode="auto">
          <a:xfrm>
            <a:off x="690563" y="1301750"/>
            <a:ext cx="5519737" cy="419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</a:pPr>
            <a:r>
              <a:rPr lang="ru-RU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Если ваши дети кажутся обеспокоенными, уточните, что именно они услышали, чтобы помочь им отделить правду от мифов. Расскажите о происходящем в соответствии с возрастом ребенка, будьте честными. Можно сказать, что болезнь началась в Китае, и что сейчас многие страны усердно работают для того, чтобы остановить распространение. Пусть дети знают, что болезнь похожа на сильную простуду, и о том, что они лично могут сделать для того, чтобы оставаться здоровыми.</a:t>
            </a:r>
          </a:p>
        </p:txBody>
      </p:sp>
      <p:sp>
        <p:nvSpPr>
          <p:cNvPr id="13319" name="Прямоугольник 6"/>
          <p:cNvSpPr>
            <a:spLocks noChangeArrowheads="1"/>
          </p:cNvSpPr>
          <p:nvPr/>
        </p:nvSpPr>
        <p:spPr bwMode="auto">
          <a:xfrm>
            <a:off x="846138" y="5621338"/>
            <a:ext cx="47910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Источники:</a:t>
            </a:r>
          </a:p>
          <a:p>
            <a:pPr eaLnBrk="1" hangingPunct="1"/>
            <a: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https://zdorovyemalisha.ru</a:t>
            </a:r>
            <a:br>
              <a:rPr lang="ru-RU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https://uhonos.ru</a:t>
            </a:r>
            <a:endParaRPr lang="ru-RU" sz="12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5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792163" y="1233488"/>
            <a:ext cx="7656512" cy="64627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ОРГАНИЗУЙТЕ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ОХОТУ ЗА СОКРОВИЩАМИ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Охота за сокровищами довольно проста и, в зависимости от количества вещей, может продлиться очень долгое время. Спрячь где-нибудь от 10 до 20 вещей в доме или комнате, чтобы занять ребенка на несколько часов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НАБЛЮДАЙТЕ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ЖИВОТНЫМИ ЗООПАРКОВ МИРА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зоопарки и аквариумы предлагают людям возможность увидеть животных в режиме реального времени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zoolife.online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www.geocam.ru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 </a:t>
            </a:r>
            <a:r>
              <a:rPr lang="en-US" dirty="0">
                <a:solidFill>
                  <a:srgbClr val="70809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</a:t>
            </a:r>
            <a:r>
              <a:rPr lang="en-US" dirty="0">
                <a:solidFill>
                  <a:srgbClr val="70809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://</a:t>
            </a:r>
            <a:r>
              <a:rPr lang="en-US" dirty="0">
                <a:solidFill>
                  <a:srgbClr val="70809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lifehacker.ru/20-veb-kamer-zoopark</a:t>
            </a:r>
            <a:r>
              <a:rPr lang="ru-RU" dirty="0">
                <a:solidFill>
                  <a:srgbClr val="70809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70809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3.ПОСЕТИТЕ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ЦИФРОВОЙ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ЛУВР </a:t>
            </a:r>
            <a:endParaRPr lang="ru-RU" b="1" cap="all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Отправитесь всей семьёй в Париж, в цифровой тур по одному из самых известных международных музеев, </a:t>
            </a:r>
            <a:r>
              <a:rPr lang="ru-RU" dirty="0">
                <a:solidFill>
                  <a:srgbClr val="E5003D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Лувр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www.louvre.fr</a:t>
            </a: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ВЫПЕКАЙТЕ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Печенье, пирожные, пирожки. Что-нибудь! Выпечка – это отличное развлечение, которое сочетает в себе приятное с полезным – веселье, обучение и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вкусняшки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www.russianfood.com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solidFill>
                <a:srgbClr val="70809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708090"/>
              </a:solidFill>
              <a:latin typeface="&amp;quot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955675" y="709613"/>
            <a:ext cx="75882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ru-RU" sz="28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Чем занять ребенка дома во время карантина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225"/>
            <a:ext cx="9144000" cy="681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771525" y="627063"/>
            <a:ext cx="7600950" cy="67405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ДОМАШНИЙ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ТЕАТР ИЛИ МУЛЬТФИЛЬМ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твой ребенок использует старую одежду или костюмы, чтобы разыграть пьесу или свою любимую сказку. Дети постарше могут снять это представление и использовать все свои технические навыки, чтобы превратить его в сказочный фильм на память и выложить его в интернет.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Подробнее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kaksozdatsvojblog.com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ИСПОЛЬЗУЙТЕ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БЕСПЛАТНЫЕ ОБРАЗОВАТЕЛЬНЫЕ САЙТЫ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сайты предлагают бесплатные подписки во время закрытия школы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ПОСЕТИТЕ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МАРС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Исследуйте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поверхность Марса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 помощью цифровой камеры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accessmars.withgoogle.com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посетите музей космонавтики 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accessmars.withgoogle.com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планетарий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www.planetarium-moscow.ru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НАСТОЛЬНЫЕ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ИГРЫ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Эрудит,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монополия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морской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бой,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шашки, шахматы,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лото, домино и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13"/>
            <a:ext cx="9144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04863" y="587375"/>
            <a:ext cx="7615237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 СПОЙТЕ КАРАОКЕ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Смотрите на </a:t>
            </a:r>
            <a:r>
              <a:rPr lang="ru-RU" dirty="0" err="1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youtube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анимационные ролики со словами и мелодиями популярных детских песен и детских стишков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04863" y="1597025"/>
            <a:ext cx="7615237" cy="53546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 СОЗДАЙТЕ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ГЕНЕАЛОГИЧЕСКОЕ ДРЕВО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Дети, изучающие историю своей семьи через генеалогическое древо, лучше понимают кто они и почему они выглядят и ведут себя так, как их предки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 СОЗДАЙТЕ своими руками</a:t>
            </a:r>
            <a:endParaRPr lang="ru-RU" b="1" cap="all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Оригами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это 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только весело, но и полезно, так как развивает координацию глаз, математические рассуждения, пространственные навыки, мелкую моторику и умственную концентрацию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Поделки из ниток, шерсти или бумаги разными техниками. </a:t>
            </a: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12. ПРОЙДИТЕ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ОНЛАЙН-УРОКИ ТАНЦЕВ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Танцуйте, пока никто не смотрит)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 ПРАКТИКУЙТЕ </a:t>
            </a:r>
            <a:r>
              <a:rPr lang="ru-RU" b="1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ДРУГОЙ ЯЗЫК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Слушайте аудиокниги или смотрите любимые мультфильмы на другом языке.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941388" y="763588"/>
            <a:ext cx="7478712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/>
            </a:r>
            <a:b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</a:br>
            <a:endParaRPr lang="ru-RU" sz="2000" dirty="0">
              <a:latin typeface="+mn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819150" y="573088"/>
            <a:ext cx="7600950" cy="48625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Open Sans" panose="020B0606030504020204" pitchFamily="34" charset="0"/>
              </a:rPr>
              <a:t>14. ПОСЕТИТЕ онлайн театры, цирки,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kids.teatr-live.ru/2020/03/detskie-spektakli-onlajn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https://www.osd.ru/museum.asp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cap="all" dirty="0">
              <a:solidFill>
                <a:srgbClr val="111111"/>
              </a:solidFill>
              <a:latin typeface="Open Sans" panose="020B0606030504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solidFill>
                <a:srgbClr val="111111"/>
              </a:solidFill>
              <a:latin typeface="Open Sans" panose="020B0606030504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Open Sans" panose="020B0606030504020204" pitchFamily="34" charset="0"/>
              </a:rPr>
              <a:t>15. Посетите Музеи России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www.osd.ru/museum.asp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600" cap="all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www.culture.ru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solidFill>
                <a:srgbClr val="111111"/>
              </a:solidFill>
              <a:latin typeface="Open Sans" panose="020B0606030504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Open Sans" panose="020B0606030504020204" pitchFamily="34" charset="0"/>
              </a:rPr>
              <a:t>16.Проведите время в астраханском биосферном заповеднике, в мире </a:t>
            </a:r>
            <a:r>
              <a:rPr lang="ru-RU" b="1" cap="all" dirty="0" err="1">
                <a:solidFill>
                  <a:srgbClr val="111111"/>
                </a:solidFill>
                <a:latin typeface="Open Sans" panose="020B0606030504020204" pitchFamily="34" charset="0"/>
              </a:rPr>
              <a:t>животных,рыб</a:t>
            </a:r>
            <a:r>
              <a:rPr lang="ru-RU" b="1" cap="all" dirty="0">
                <a:solidFill>
                  <a:srgbClr val="111111"/>
                </a:solidFill>
                <a:latin typeface="Open Sans" panose="020B0606030504020204" pitchFamily="34" charset="0"/>
              </a:rPr>
              <a:t> и птиц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просмотре этих роликов можно водить пальцем по экрану (телефона) или управлять жестиком (на компьютере),меняя угол обзора </a:t>
            </a:r>
            <a:r>
              <a:rPr lang="en-US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VR</a:t>
            </a:r>
            <a:r>
              <a:rPr lang="ru-RU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360</a:t>
            </a:r>
            <a:endParaRPr lang="ru-RU" sz="1600" cap="all" dirty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www.youtube.com/watch?v=fzTHnyzLxhk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yandex.ru/video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en-US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www.youtube.com/watch?v=NycCDlX2TG8</a:t>
            </a:r>
            <a:r>
              <a:rPr lang="ru-RU" sz="1600" cap="all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cap="all" dirty="0">
              <a:solidFill>
                <a:srgbClr val="111111"/>
              </a:solidFill>
              <a:latin typeface="Open Sans" panose="020B0606030504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solidFill>
                <a:srgbClr val="111111"/>
              </a:solidFill>
              <a:latin typeface="Open Sans" panose="020B0606030504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Open Sans" panose="020B0606030504020204" pitchFamily="34" charset="0"/>
              </a:rPr>
              <a:t>17. Читайте детям сказки,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cap="all" dirty="0">
                <a:solidFill>
                  <a:srgbClr val="111111"/>
                </a:solidFill>
                <a:latin typeface="Open Sans" panose="020B0606030504020204" pitchFamily="34" charset="0"/>
              </a:rPr>
              <a:t> рассказы, учите стихи</a:t>
            </a:r>
            <a:endParaRPr lang="ru-RU" b="1" cap="all" dirty="0">
              <a:solidFill>
                <a:srgbClr val="111111"/>
              </a:solidFill>
              <a:latin typeface="Open Sans" panose="020B0606030504020204" pitchFamily="34" charset="0"/>
            </a:endParaRPr>
          </a:p>
        </p:txBody>
      </p:sp>
      <p:pic>
        <p:nvPicPr>
          <p:cNvPr id="17413" name="Рисунок 7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673725" y="3951288"/>
            <a:ext cx="260985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Рисунок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" y="992188"/>
            <a:ext cx="7600950" cy="4414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1416</TotalTime>
  <Words>818</Words>
  <Application>Microsoft Office PowerPoint</Application>
  <PresentationFormat>Экран (4:3)</PresentationFormat>
  <Paragraphs>148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Calibri</vt:lpstr>
      <vt:lpstr>Arial</vt:lpstr>
      <vt:lpstr>Calibri Light</vt:lpstr>
      <vt:lpstr>Times New Roman</vt:lpstr>
      <vt:lpstr>Symbol</vt:lpstr>
      <vt:lpstr>YS Text</vt:lpstr>
      <vt:lpstr>Helvetica Neue</vt:lpstr>
      <vt:lpstr>&amp;quot</vt:lpstr>
      <vt:lpstr>Open Sans</vt:lpstr>
      <vt:lpstr>Тема Office</vt:lpstr>
      <vt:lpstr>Слайд 1</vt:lpstr>
      <vt:lpstr>Слайд 2</vt:lpstr>
      <vt:lpstr>Слайд 3</vt:lpstr>
      <vt:lpstr>Слайд 4</vt:lpstr>
      <vt:lpstr>Особо тяжело переносят инфекцию пожилые люди, для этой возрастной  группы очень опасны осложнения, которые могут развитваться во время заболевания. Для пожилых людей, также, как и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Admin</cp:lastModifiedBy>
  <cp:revision>138</cp:revision>
  <dcterms:created xsi:type="dcterms:W3CDTF">2013-11-19T05:52:05Z</dcterms:created>
  <dcterms:modified xsi:type="dcterms:W3CDTF">2020-04-21T04:30:32Z</dcterms:modified>
</cp:coreProperties>
</file>